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4" r:id="rId3"/>
    <p:sldMasterId id="2147483659" r:id="rId4"/>
  </p:sldMasterIdLst>
  <p:notesMasterIdLst>
    <p:notesMasterId r:id="rId7"/>
  </p:notesMasterIdLst>
  <p:handoutMasterIdLst>
    <p:handoutMasterId r:id="rId25"/>
  </p:handoutMasterIdLst>
  <p:sldIdLst>
    <p:sldId id="458" r:id="rId5"/>
    <p:sldId id="257" r:id="rId6"/>
    <p:sldId id="1729" r:id="rId8"/>
    <p:sldId id="1730" r:id="rId9"/>
    <p:sldId id="1731" r:id="rId10"/>
    <p:sldId id="1732" r:id="rId11"/>
    <p:sldId id="1663" r:id="rId12"/>
    <p:sldId id="615" r:id="rId13"/>
    <p:sldId id="1664" r:id="rId14"/>
    <p:sldId id="651" r:id="rId15"/>
    <p:sldId id="1865" r:id="rId16"/>
    <p:sldId id="1300" r:id="rId17"/>
    <p:sldId id="1668" r:id="rId18"/>
    <p:sldId id="1666" r:id="rId19"/>
    <p:sldId id="1667" r:id="rId20"/>
    <p:sldId id="1665" r:id="rId21"/>
    <p:sldId id="1301" r:id="rId22"/>
    <p:sldId id="1866" r:id="rId23"/>
    <p:sldId id="286" r:id="rId24"/>
  </p:sldIdLst>
  <p:sldSz cx="12190095" cy="6859270"/>
  <p:notesSz cx="6858000" cy="9144000"/>
  <p:embeddedFontLst>
    <p:embeddedFont>
      <p:font typeface="黑体" panose="02010609060101010101" pitchFamily="49" charset="-122"/>
      <p:regular r:id="rId29"/>
    </p:embeddedFont>
    <p:embeddedFont>
      <p:font typeface="微软雅黑" panose="020B0503020204020204" pitchFamily="34" charset="-122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Arial Unicode MS" panose="020B0604020202020204" pitchFamily="34" charset="-122"/>
      <p:regular r:id="rId35"/>
    </p:embeddedFont>
    <p:embeddedFont>
      <p:font typeface="华文行楷" panose="02010800040101010101" pitchFamily="2" charset="-122"/>
      <p:regular r:id="rId36"/>
    </p:embeddedFont>
    <p:embeddedFont>
      <p:font typeface="Calibri Light" panose="020F0302020204030204" charset="0"/>
      <p:regular r:id="rId37"/>
      <p:italic r:id="rId38"/>
    </p:embeddedFont>
  </p:embeddedFontLst>
  <p:defaultTextStyle>
    <a:defPPr>
      <a:defRPr lang="zh-CN"/>
    </a:defPPr>
    <a:lvl1pPr marL="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C3C3"/>
    <a:srgbClr val="FFFFFF"/>
    <a:srgbClr val="FFC000"/>
    <a:srgbClr val="ED7D31"/>
    <a:srgbClr val="FFD966"/>
    <a:srgbClr val="EF8D4B"/>
    <a:srgbClr val="F79431"/>
    <a:srgbClr val="FFC207"/>
    <a:srgbClr val="FFEDB7"/>
    <a:srgbClr val="A1C0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 autoAdjust="0"/>
    <p:restoredTop sz="90717" autoAdjust="0"/>
  </p:normalViewPr>
  <p:slideViewPr>
    <p:cSldViewPr>
      <p:cViewPr varScale="1">
        <p:scale>
          <a:sx n="103" d="100"/>
          <a:sy n="103" d="100"/>
        </p:scale>
        <p:origin x="-852" y="-90"/>
      </p:cViewPr>
      <p:guideLst>
        <p:guide orient="horz" pos="2082"/>
        <p:guide pos="3839"/>
      </p:guideLst>
    </p:cSldViewPr>
  </p:slideViewPr>
  <p:outlineViewPr>
    <p:cViewPr>
      <p:scale>
        <a:sx n="33" d="100"/>
        <a:sy n="33" d="100"/>
      </p:scale>
      <p:origin x="0" y="-3369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8400"/>
    </p:cViewPr>
  </p:sorterViewPr>
  <p:notesViewPr>
    <p:cSldViewPr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8" Type="http://schemas.openxmlformats.org/officeDocument/2006/relationships/font" Target="fonts/font10.fntdata"/><Relationship Id="rId37" Type="http://schemas.openxmlformats.org/officeDocument/2006/relationships/font" Target="fonts/font9.fntdata"/><Relationship Id="rId36" Type="http://schemas.openxmlformats.org/officeDocument/2006/relationships/font" Target="fonts/font8.fntdata"/><Relationship Id="rId35" Type="http://schemas.openxmlformats.org/officeDocument/2006/relationships/font" Target="fonts/font7.fntdata"/><Relationship Id="rId34" Type="http://schemas.openxmlformats.org/officeDocument/2006/relationships/font" Target="fonts/font6.fntdata"/><Relationship Id="rId33" Type="http://schemas.openxmlformats.org/officeDocument/2006/relationships/font" Target="fonts/font5.fntdata"/><Relationship Id="rId32" Type="http://schemas.openxmlformats.org/officeDocument/2006/relationships/font" Target="fonts/font4.fntdata"/><Relationship Id="rId31" Type="http://schemas.openxmlformats.org/officeDocument/2006/relationships/font" Target="fonts/font3.fntdata"/><Relationship Id="rId30" Type="http://schemas.openxmlformats.org/officeDocument/2006/relationships/font" Target="fonts/font2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B9CD06-4AE2-4DC0-9132-F1AF5752DD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9A6215-2194-424A-A04A-FA7C7EBE190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F80319-5A5B-4EB9-AD60-149102EA10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http://blog.csdn.net/zouxy09/article/details/9993371/</a:t>
            </a:r>
            <a:endParaRPr lang="zh-CN" altLang="en-US" dirty="0"/>
          </a:p>
          <a:p>
            <a:r>
              <a:rPr lang="zh-CN" altLang="en-US" dirty="0"/>
              <a:t>http://www.36dsj.com/archives/24006</a:t>
            </a:r>
            <a:endParaRPr lang="en-US" altLang="zh-CN" dirty="0"/>
          </a:p>
          <a:p>
            <a:r>
              <a:rPr lang="zh-CN" altLang="en-US" dirty="0"/>
              <a:t>http://news.hexun.com/2016-08-08/185382572.html</a:t>
            </a:r>
            <a:endParaRPr lang="zh-CN" altLang="en-US" dirty="0"/>
          </a:p>
          <a:p>
            <a:r>
              <a:rPr lang="zh-CN" altLang="en-US" dirty="0"/>
              <a:t>http://blog.csdn.net/zouxy09/article/details/8781543/</a:t>
            </a:r>
            <a:endParaRPr lang="zh-CN" altLang="en-US" dirty="0"/>
          </a:p>
          <a:p>
            <a:r>
              <a:rPr lang="zh-CN" altLang="en-US" dirty="0"/>
              <a:t>http://mt.sohu.com/20160731/n461899198.shtml</a:t>
            </a:r>
            <a:endParaRPr lang="zh-CN" altLang="en-US" dirty="0"/>
          </a:p>
          <a:p>
            <a:r>
              <a:rPr lang="zh-CN" altLang="en-US" dirty="0"/>
              <a:t>http://www.image-net.org/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https://www.leiphone.com/news/201609/303vE8MIwFC7E3DB.html</a:t>
            </a:r>
            <a:endParaRPr lang="en-US" altLang="zh-CN" dirty="0"/>
          </a:p>
          <a:p>
            <a:r>
              <a:rPr lang="en-US" altLang="zh-CN" dirty="0"/>
              <a:t>http://blog.csdn.net/buyi_shizi/article/details/53336192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4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ResNet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提出了两种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mapping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：一种是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identity mapping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，指的就是图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中”弯弯的曲线”，另一种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 mapping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，指的就是除了”弯弯的曲线“那部分，所以最后的输出是 </a:t>
            </a:r>
            <a:r>
              <a:rPr lang="en-US" altLang="zh-CN" sz="14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y=F(x)+x</a:t>
            </a:r>
            <a:br>
              <a:rPr lang="en-US" altLang="zh-CN" dirty="0"/>
            </a:b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identity mapping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顾名思义，就是指本身，也就是公式中的</a:t>
            </a:r>
            <a:r>
              <a:rPr lang="en-US" altLang="zh-CN" sz="14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 mapping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指的是“</a:t>
            </a:r>
            <a:r>
              <a:rPr lang="zh-CN" altLang="en-US" sz="1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”，也就是</a:t>
            </a:r>
            <a:r>
              <a:rPr lang="en-US" altLang="zh-CN" sz="14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y−x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，所以残差指的就是</a:t>
            </a:r>
            <a:r>
              <a:rPr lang="en-US" altLang="zh-CN" sz="14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F(x) </a:t>
            </a:r>
            <a:r>
              <a:rPr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部分。 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91312-D7D7-4555-9598-3C8B256549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3"/>
          </p:nvPr>
        </p:nvSpPr>
        <p:spPr>
          <a:xfrm>
            <a:off x="533400" y="1281430"/>
            <a:ext cx="11178540" cy="4984115"/>
          </a:xfrm>
        </p:spPr>
        <p:txBody>
          <a:bodyPr/>
          <a:lstStyle>
            <a:lvl1pPr eaLnBrk="1" fontAlgn="auto" latinLnBrk="0" hangingPunct="1">
              <a:lnSpc>
                <a:spcPct val="150000"/>
              </a:lnSpc>
              <a:buSzPct val="80000"/>
              <a:buFontTx/>
              <a:buBlip>
                <a:blip r:embed="rId3"/>
              </a:buBlip>
              <a:defRPr sz="24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eaLnBrk="1" fontAlgn="auto" latinLnBrk="0" hangingPunct="1">
              <a:lnSpc>
                <a:spcPct val="150000"/>
              </a:lnSpc>
              <a:buSzPct val="100000"/>
              <a:buFontTx/>
              <a:buBlip>
                <a:blip r:embed="rId4"/>
              </a:buBlip>
              <a:defRPr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eaLnBrk="1" fontAlgn="auto" latinLnBrk="0" hangingPunct="1">
              <a:lnSpc>
                <a:spcPct val="150000"/>
              </a:lnSpc>
              <a:buClr>
                <a:schemeClr val="tx2"/>
              </a:buClr>
              <a:buSzPct val="85000"/>
              <a:buFontTx/>
              <a:buBlip>
                <a:blip r:embed="rId5"/>
              </a:buBlip>
              <a:defRPr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 b="1">
                <a:latin typeface="+mn-lt"/>
                <a:ea typeface="+mn-ea"/>
              </a:defRPr>
            </a:lvl4pPr>
            <a:lvl5pPr>
              <a:defRPr sz="1600" b="1">
                <a:latin typeface="+mn-lt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-24765" y="6480175"/>
            <a:ext cx="12117705" cy="421640"/>
            <a:chOff x="-40" y="10165"/>
            <a:chExt cx="19235" cy="664"/>
          </a:xfrm>
        </p:grpSpPr>
        <p:sp>
          <p:nvSpPr>
            <p:cNvPr id="10" name="矩形 9"/>
            <p:cNvSpPr/>
            <p:nvPr userDrawn="1"/>
          </p:nvSpPr>
          <p:spPr>
            <a:xfrm>
              <a:off x="3" y="10561"/>
              <a:ext cx="17507" cy="26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流程图: 可选过程 10"/>
            <p:cNvSpPr/>
            <p:nvPr userDrawn="1"/>
          </p:nvSpPr>
          <p:spPr>
            <a:xfrm>
              <a:off x="17651" y="10165"/>
              <a:ext cx="1545" cy="641"/>
            </a:xfrm>
            <a:prstGeom prst="flowChartAlternateProcess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 flipV="1">
              <a:off x="-40" y="10486"/>
              <a:ext cx="17578" cy="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1558290" y="262255"/>
            <a:ext cx="8229600" cy="752475"/>
          </a:xfrm>
        </p:spPr>
        <p:txBody>
          <a:bodyPr/>
          <a:lstStyle>
            <a:lvl1pPr algn="ctr"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11195027" y="6451041"/>
            <a:ext cx="936113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432915B-D1EE-487E-8AD7-1B72CA128E11}" type="slidenum">
              <a:rPr lang="en-US" altLang="zh-CN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3"/>
          </p:nvPr>
        </p:nvSpPr>
        <p:spPr>
          <a:xfrm>
            <a:off x="533400" y="1281430"/>
            <a:ext cx="11178540" cy="4984115"/>
          </a:xfrm>
        </p:spPr>
        <p:txBody>
          <a:bodyPr/>
          <a:lstStyle>
            <a:lvl1pPr eaLnBrk="1" fontAlgn="auto" latinLnBrk="0" hangingPunct="1">
              <a:lnSpc>
                <a:spcPct val="150000"/>
              </a:lnSpc>
              <a:buSzPct val="80000"/>
              <a:buFontTx/>
              <a:buBlip>
                <a:blip r:embed="rId3"/>
              </a:buBlip>
              <a:defRPr sz="24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eaLnBrk="1" fontAlgn="auto" latinLnBrk="0" hangingPunct="1">
              <a:lnSpc>
                <a:spcPct val="150000"/>
              </a:lnSpc>
              <a:buSzPct val="100000"/>
              <a:buFontTx/>
              <a:buBlip>
                <a:blip r:embed="rId4"/>
              </a:buBlip>
              <a:defRPr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eaLnBrk="1" fontAlgn="auto" latinLnBrk="0" hangingPunct="1">
              <a:lnSpc>
                <a:spcPct val="150000"/>
              </a:lnSpc>
              <a:buClr>
                <a:schemeClr val="tx2"/>
              </a:buClr>
              <a:buSzPct val="85000"/>
              <a:buFontTx/>
              <a:buBlip>
                <a:blip r:embed="rId5"/>
              </a:buBlip>
              <a:defRPr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 b="1">
                <a:latin typeface="+mn-lt"/>
                <a:ea typeface="+mn-ea"/>
              </a:defRPr>
            </a:lvl4pPr>
            <a:lvl5pPr>
              <a:defRPr sz="1600" b="1">
                <a:latin typeface="+mn-lt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-24765" y="6480175"/>
            <a:ext cx="12117705" cy="421640"/>
            <a:chOff x="-40" y="10165"/>
            <a:chExt cx="19235" cy="664"/>
          </a:xfrm>
        </p:grpSpPr>
        <p:sp>
          <p:nvSpPr>
            <p:cNvPr id="10" name="矩形 9"/>
            <p:cNvSpPr/>
            <p:nvPr userDrawn="1"/>
          </p:nvSpPr>
          <p:spPr>
            <a:xfrm>
              <a:off x="3" y="10561"/>
              <a:ext cx="17507" cy="26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流程图: 可选过程 10"/>
            <p:cNvSpPr/>
            <p:nvPr userDrawn="1"/>
          </p:nvSpPr>
          <p:spPr>
            <a:xfrm>
              <a:off x="17651" y="10165"/>
              <a:ext cx="1545" cy="641"/>
            </a:xfrm>
            <a:prstGeom prst="flowChartAlternateProcess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 flipV="1">
              <a:off x="-40" y="10486"/>
              <a:ext cx="17578" cy="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1558290" y="262255"/>
            <a:ext cx="8229600" cy="752475"/>
          </a:xfrm>
        </p:spPr>
        <p:txBody>
          <a:bodyPr/>
          <a:lstStyle>
            <a:lvl1pPr algn="ctr"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11195027" y="6451041"/>
            <a:ext cx="936113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432915B-D1EE-487E-8AD7-1B72CA128E11}" type="slidenum">
              <a:rPr lang="en-US" altLang="zh-CN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1558290" y="262255"/>
            <a:ext cx="8229600" cy="752475"/>
          </a:xfrm>
        </p:spPr>
        <p:txBody>
          <a:bodyPr/>
          <a:lstStyle>
            <a:lvl1pPr algn="ctr"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3"/>
          </p:nvPr>
        </p:nvSpPr>
        <p:spPr>
          <a:xfrm>
            <a:off x="533400" y="1352550"/>
            <a:ext cx="11178540" cy="4912995"/>
          </a:xfrm>
        </p:spPr>
        <p:txBody>
          <a:bodyPr/>
          <a:lstStyle>
            <a:lvl1pPr eaLnBrk="1" fontAlgn="auto" latinLnBrk="0" hangingPunct="1">
              <a:lnSpc>
                <a:spcPct val="150000"/>
              </a:lnSpc>
              <a:buSzPct val="80000"/>
              <a:buFontTx/>
              <a:buBlip>
                <a:blip r:embed="rId3"/>
              </a:buBlip>
              <a:defRPr sz="24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eaLnBrk="1" fontAlgn="auto" latinLnBrk="0" hangingPunct="1">
              <a:lnSpc>
                <a:spcPct val="150000"/>
              </a:lnSpc>
              <a:buSzPct val="100000"/>
              <a:buFontTx/>
              <a:buBlip>
                <a:blip r:embed="rId4"/>
              </a:buBlip>
              <a:defRPr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eaLnBrk="1" fontAlgn="auto" latinLnBrk="0" hangingPunct="1">
              <a:lnSpc>
                <a:spcPct val="150000"/>
              </a:lnSpc>
              <a:buClr>
                <a:schemeClr val="tx2"/>
              </a:buClr>
              <a:buSzPct val="85000"/>
              <a:buFontTx/>
              <a:buBlip>
                <a:blip r:embed="rId5"/>
              </a:buBlip>
              <a:defRPr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 b="1">
                <a:latin typeface="+mn-lt"/>
                <a:ea typeface="+mn-ea"/>
              </a:defRPr>
            </a:lvl4pPr>
            <a:lvl5pPr>
              <a:defRPr sz="1600" b="1">
                <a:latin typeface="+mn-lt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1558290" y="262255"/>
            <a:ext cx="8229600" cy="752475"/>
          </a:xfrm>
        </p:spPr>
        <p:txBody>
          <a:bodyPr/>
          <a:lstStyle>
            <a:lvl1pPr algn="ctr"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 userDrawn="1"/>
        </p:nvSpPr>
        <p:spPr>
          <a:xfrm>
            <a:off x="2566814" y="2061642"/>
            <a:ext cx="7488832" cy="2808312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 userDrawn="1"/>
        </p:nvSpPr>
        <p:spPr>
          <a:xfrm>
            <a:off x="-97480" y="1125537"/>
            <a:ext cx="6480718" cy="2281541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TextBox 55"/>
          <p:cNvSpPr txBox="1">
            <a:spLocks noChangeArrowheads="1"/>
          </p:cNvSpPr>
          <p:nvPr userDrawn="1"/>
        </p:nvSpPr>
        <p:spPr bwMode="auto">
          <a:xfrm>
            <a:off x="2737620" y="2997111"/>
            <a:ext cx="7291360" cy="101566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914400"/>
            <a:r>
              <a:rPr lang="en-US" altLang="zh-CN" sz="60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THANK YOU</a:t>
            </a:r>
            <a:endParaRPr lang="zh-CN" altLang="en-US" sz="6000" spc="3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9" name="TextBox 55"/>
          <p:cNvSpPr txBox="1">
            <a:spLocks noChangeArrowheads="1"/>
          </p:cNvSpPr>
          <p:nvPr userDrawn="1"/>
        </p:nvSpPr>
        <p:spPr bwMode="auto">
          <a:xfrm>
            <a:off x="4575843" y="4049833"/>
            <a:ext cx="3038737" cy="36941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914400"/>
            <a:r>
              <a:rPr lang="zh-CN" altLang="en-US" sz="1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上海育创网络科技有限公司</a:t>
            </a:r>
            <a:endParaRPr lang="zh-CN" altLang="en-US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31469" y="2196834"/>
            <a:ext cx="2455467" cy="82932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39" grpId="0" bldLvl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1558290" y="262255"/>
            <a:ext cx="8229600" cy="752475"/>
          </a:xfrm>
        </p:spPr>
        <p:txBody>
          <a:bodyPr/>
          <a:lstStyle>
            <a:lvl1pPr algn="ctr"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3"/>
          </p:nvPr>
        </p:nvSpPr>
        <p:spPr>
          <a:xfrm>
            <a:off x="533400" y="1352550"/>
            <a:ext cx="11178540" cy="4912995"/>
          </a:xfrm>
        </p:spPr>
        <p:txBody>
          <a:bodyPr/>
          <a:lstStyle>
            <a:lvl1pPr eaLnBrk="1" fontAlgn="auto" latinLnBrk="0" hangingPunct="1">
              <a:lnSpc>
                <a:spcPct val="150000"/>
              </a:lnSpc>
              <a:buSzPct val="80000"/>
              <a:buFontTx/>
              <a:buBlip>
                <a:blip r:embed="rId3"/>
              </a:buBlip>
              <a:defRPr sz="24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eaLnBrk="1" fontAlgn="auto" latinLnBrk="0" hangingPunct="1">
              <a:lnSpc>
                <a:spcPct val="150000"/>
              </a:lnSpc>
              <a:buSzPct val="100000"/>
              <a:buFontTx/>
              <a:buBlip>
                <a:blip r:embed="rId4"/>
              </a:buBlip>
              <a:defRPr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eaLnBrk="1" fontAlgn="auto" latinLnBrk="0" hangingPunct="1">
              <a:lnSpc>
                <a:spcPct val="150000"/>
              </a:lnSpc>
              <a:buClr>
                <a:schemeClr val="tx2"/>
              </a:buClr>
              <a:buSzPct val="85000"/>
              <a:buFontTx/>
              <a:buBlip>
                <a:blip r:embed="rId5"/>
              </a:buBlip>
              <a:defRPr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 b="1">
                <a:latin typeface="+mn-lt"/>
                <a:ea typeface="+mn-ea"/>
              </a:defRPr>
            </a:lvl4pPr>
            <a:lvl5pPr>
              <a:defRPr sz="1600" b="1">
                <a:latin typeface="+mn-lt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1558290" y="262255"/>
            <a:ext cx="8229600" cy="752475"/>
          </a:xfrm>
        </p:spPr>
        <p:txBody>
          <a:bodyPr/>
          <a:lstStyle>
            <a:lvl1pPr algn="ctr"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 userDrawn="1"/>
        </p:nvSpPr>
        <p:spPr>
          <a:xfrm>
            <a:off x="2566814" y="2061642"/>
            <a:ext cx="7488832" cy="2808312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 userDrawn="1"/>
        </p:nvSpPr>
        <p:spPr>
          <a:xfrm>
            <a:off x="-97480" y="1125537"/>
            <a:ext cx="6480718" cy="2281541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TextBox 55"/>
          <p:cNvSpPr txBox="1">
            <a:spLocks noChangeArrowheads="1"/>
          </p:cNvSpPr>
          <p:nvPr userDrawn="1"/>
        </p:nvSpPr>
        <p:spPr bwMode="auto">
          <a:xfrm>
            <a:off x="2737620" y="2997111"/>
            <a:ext cx="7291360" cy="101566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914400"/>
            <a:r>
              <a:rPr lang="en-US" altLang="zh-CN" sz="60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THANK YOU</a:t>
            </a:r>
            <a:endParaRPr lang="zh-CN" altLang="en-US" sz="6000" spc="3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9" name="TextBox 55"/>
          <p:cNvSpPr txBox="1">
            <a:spLocks noChangeArrowheads="1"/>
          </p:cNvSpPr>
          <p:nvPr userDrawn="1"/>
        </p:nvSpPr>
        <p:spPr bwMode="auto">
          <a:xfrm>
            <a:off x="4575843" y="4049833"/>
            <a:ext cx="3038737" cy="36941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914400"/>
            <a:r>
              <a:rPr lang="zh-CN" altLang="en-US" sz="1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上海育创网络科技有限公司</a:t>
            </a:r>
            <a:endParaRPr lang="zh-CN" altLang="en-US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31469" y="2196834"/>
            <a:ext cx="2455467" cy="82932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39" grpId="0" bldLvl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88220" y="165131"/>
            <a:ext cx="10513957" cy="1097483"/>
          </a:xfrm>
        </p:spPr>
        <p:txBody>
          <a:bodyPr/>
          <a:lstStyle>
            <a:lvl1pPr>
              <a:defRPr kumimoji="0" lang="zh-CN" sz="2800" b="1" i="0" u="none" strike="noStrike" kern="1200" cap="none" spc="0" normalizeH="0" baseline="0" noProof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069" y="1200372"/>
            <a:ext cx="10513957" cy="4978052"/>
          </a:xfrm>
        </p:spPr>
        <p:txBody>
          <a:bodyPr/>
          <a:lstStyle>
            <a:lvl1pPr eaLnBrk="1" fontAlgn="auto" latinLnBrk="0" hangingPunct="1"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eaLnBrk="1" fontAlgn="auto" latinLnBrk="0" hangingPunct="1"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eaLnBrk="1" fontAlgn="auto" latinLnBrk="0" hangingPunct="1"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eaLnBrk="1" fontAlgn="auto" latinLnBrk="0" hangingPunct="1"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10" name="矩形 3"/>
          <p:cNvSpPr>
            <a:spLocks noChangeArrowheads="1"/>
          </p:cNvSpPr>
          <p:nvPr userDrawn="1"/>
        </p:nvSpPr>
        <p:spPr bwMode="auto">
          <a:xfrm>
            <a:off x="0" y="436326"/>
            <a:ext cx="1001873" cy="43378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3"/>
          </p:nvPr>
        </p:nvSpPr>
        <p:spPr>
          <a:xfrm>
            <a:off x="533400" y="1281430"/>
            <a:ext cx="11178540" cy="4984115"/>
          </a:xfrm>
        </p:spPr>
        <p:txBody>
          <a:bodyPr/>
          <a:lstStyle>
            <a:lvl1pPr eaLnBrk="1" fontAlgn="auto" latinLnBrk="0" hangingPunct="1">
              <a:lnSpc>
                <a:spcPct val="150000"/>
              </a:lnSpc>
              <a:buSzPct val="80000"/>
              <a:buFontTx/>
              <a:buBlip>
                <a:blip r:embed="rId3"/>
              </a:buBlip>
              <a:defRPr sz="24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eaLnBrk="1" fontAlgn="auto" latinLnBrk="0" hangingPunct="1">
              <a:lnSpc>
                <a:spcPct val="150000"/>
              </a:lnSpc>
              <a:buSzPct val="100000"/>
              <a:buFontTx/>
              <a:buBlip>
                <a:blip r:embed="rId4"/>
              </a:buBlip>
              <a:defRPr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eaLnBrk="1" fontAlgn="auto" latinLnBrk="0" hangingPunct="1">
              <a:lnSpc>
                <a:spcPct val="150000"/>
              </a:lnSpc>
              <a:buClr>
                <a:schemeClr val="tx2"/>
              </a:buClr>
              <a:buSzPct val="85000"/>
              <a:buFontTx/>
              <a:buBlip>
                <a:blip r:embed="rId5"/>
              </a:buBlip>
              <a:defRPr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 b="1">
                <a:latin typeface="+mn-lt"/>
                <a:ea typeface="+mn-ea"/>
              </a:defRPr>
            </a:lvl4pPr>
            <a:lvl5pPr>
              <a:defRPr sz="1600" b="1">
                <a:latin typeface="+mn-lt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-24765" y="6480175"/>
            <a:ext cx="12117705" cy="421640"/>
            <a:chOff x="-40" y="10165"/>
            <a:chExt cx="19235" cy="664"/>
          </a:xfrm>
        </p:grpSpPr>
        <p:sp>
          <p:nvSpPr>
            <p:cNvPr id="10" name="矩形 9"/>
            <p:cNvSpPr/>
            <p:nvPr userDrawn="1"/>
          </p:nvSpPr>
          <p:spPr>
            <a:xfrm>
              <a:off x="3" y="10561"/>
              <a:ext cx="17507" cy="26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流程图: 可选过程 10"/>
            <p:cNvSpPr/>
            <p:nvPr userDrawn="1"/>
          </p:nvSpPr>
          <p:spPr>
            <a:xfrm>
              <a:off x="17651" y="10165"/>
              <a:ext cx="1545" cy="641"/>
            </a:xfrm>
            <a:prstGeom prst="flowChartAlternateProcess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 flipV="1">
              <a:off x="-40" y="10486"/>
              <a:ext cx="17578" cy="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1558290" y="262255"/>
            <a:ext cx="8229600" cy="752475"/>
          </a:xfrm>
        </p:spPr>
        <p:txBody>
          <a:bodyPr/>
          <a:lstStyle>
            <a:lvl1pPr algn="ctr"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11195027" y="6451041"/>
            <a:ext cx="936113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432915B-D1EE-487E-8AD7-1B72CA128E11}" type="slidenum">
              <a:rPr lang="en-US" altLang="zh-CN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1558290" y="262255"/>
            <a:ext cx="8229600" cy="752475"/>
          </a:xfrm>
        </p:spPr>
        <p:txBody>
          <a:bodyPr/>
          <a:lstStyle>
            <a:lvl1pPr algn="ctr"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3"/>
          </p:nvPr>
        </p:nvSpPr>
        <p:spPr>
          <a:xfrm>
            <a:off x="533400" y="1352550"/>
            <a:ext cx="11178540" cy="4912995"/>
          </a:xfrm>
        </p:spPr>
        <p:txBody>
          <a:bodyPr/>
          <a:lstStyle>
            <a:lvl1pPr eaLnBrk="1" fontAlgn="auto" latinLnBrk="0" hangingPunct="1">
              <a:lnSpc>
                <a:spcPct val="150000"/>
              </a:lnSpc>
              <a:buSzPct val="80000"/>
              <a:buFontTx/>
              <a:buBlip>
                <a:blip r:embed="rId3"/>
              </a:buBlip>
              <a:defRPr sz="24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eaLnBrk="1" fontAlgn="auto" latinLnBrk="0" hangingPunct="1">
              <a:lnSpc>
                <a:spcPct val="150000"/>
              </a:lnSpc>
              <a:buSzPct val="100000"/>
              <a:buFontTx/>
              <a:buBlip>
                <a:blip r:embed="rId4"/>
              </a:buBlip>
              <a:defRPr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eaLnBrk="1" fontAlgn="auto" latinLnBrk="0" hangingPunct="1">
              <a:lnSpc>
                <a:spcPct val="150000"/>
              </a:lnSpc>
              <a:buClr>
                <a:schemeClr val="tx2"/>
              </a:buClr>
              <a:buSzPct val="85000"/>
              <a:buFontTx/>
              <a:buBlip>
                <a:blip r:embed="rId5"/>
              </a:buBlip>
              <a:defRPr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 b="1">
                <a:latin typeface="+mn-lt"/>
                <a:ea typeface="+mn-ea"/>
              </a:defRPr>
            </a:lvl4pPr>
            <a:lvl5pPr>
              <a:defRPr sz="1600" b="1">
                <a:latin typeface="+mn-lt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sp>
        <p:nvSpPr>
          <p:cNvPr id="29" name="标题 28"/>
          <p:cNvSpPr>
            <a:spLocks noGrp="1"/>
          </p:cNvSpPr>
          <p:nvPr>
            <p:ph type="title"/>
          </p:nvPr>
        </p:nvSpPr>
        <p:spPr>
          <a:xfrm>
            <a:off x="1558290" y="262255"/>
            <a:ext cx="8229600" cy="752475"/>
          </a:xfrm>
        </p:spPr>
        <p:txBody>
          <a:bodyPr/>
          <a:lstStyle>
            <a:lvl1pPr algn="ctr"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 userDrawn="1"/>
        </p:nvSpPr>
        <p:spPr>
          <a:xfrm>
            <a:off x="2566814" y="2061642"/>
            <a:ext cx="7488832" cy="2808312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 userDrawn="1"/>
        </p:nvSpPr>
        <p:spPr>
          <a:xfrm>
            <a:off x="-97480" y="1125537"/>
            <a:ext cx="6480718" cy="2281541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TextBox 55"/>
          <p:cNvSpPr txBox="1">
            <a:spLocks noChangeArrowheads="1"/>
          </p:cNvSpPr>
          <p:nvPr userDrawn="1"/>
        </p:nvSpPr>
        <p:spPr bwMode="auto">
          <a:xfrm>
            <a:off x="2737620" y="2997111"/>
            <a:ext cx="7291360" cy="101566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914400"/>
            <a:r>
              <a:rPr lang="en-US" altLang="zh-CN" sz="60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THANK YOU</a:t>
            </a:r>
            <a:endParaRPr lang="zh-CN" altLang="en-US" sz="6000" spc="3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9" name="TextBox 55"/>
          <p:cNvSpPr txBox="1">
            <a:spLocks noChangeArrowheads="1"/>
          </p:cNvSpPr>
          <p:nvPr userDrawn="1"/>
        </p:nvSpPr>
        <p:spPr bwMode="auto">
          <a:xfrm>
            <a:off x="4575843" y="4049833"/>
            <a:ext cx="3038737" cy="36941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914400"/>
            <a:r>
              <a:rPr lang="zh-CN" altLang="en-US" sz="1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上海育创网络科技有限公司</a:t>
            </a:r>
            <a:endParaRPr lang="zh-CN" altLang="en-US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31469" y="2196834"/>
            <a:ext cx="2455467" cy="82932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566" y="330273"/>
            <a:ext cx="871610" cy="294385"/>
          </a:xfrm>
          <a:prstGeom prst="rect">
            <a:avLst/>
          </a:prstGeom>
        </p:spPr>
      </p:pic>
      <p:sp>
        <p:nvSpPr>
          <p:cNvPr id="25" name="矩形 24"/>
          <p:cNvSpPr/>
          <p:nvPr userDrawn="1"/>
        </p:nvSpPr>
        <p:spPr>
          <a:xfrm>
            <a:off x="0" y="0"/>
            <a:ext cx="334566" cy="69349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 userDrawn="1"/>
        </p:nvSpPr>
        <p:spPr>
          <a:xfrm>
            <a:off x="12071869" y="189434"/>
            <a:ext cx="118543" cy="432048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0461179" y="16586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IT</a:t>
            </a:r>
            <a:r>
              <a:rPr lang="zh-CN" altLang="en-US" sz="1200" dirty="0">
                <a:solidFill>
                  <a:srgbClr val="00AEE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在线教育领导品牌</a:t>
            </a:r>
            <a:endParaRPr lang="zh-CN" altLang="en-US" sz="1200" dirty="0">
              <a:solidFill>
                <a:srgbClr val="00AEE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551590" y="406038"/>
            <a:ext cx="2479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EDUCATION TO CREATE A BRIGHT FUTURE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39" grpId="0" bldLvl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4" y="365210"/>
            <a:ext cx="10514231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4" y="1826048"/>
            <a:ext cx="10514231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4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2"/>
            <a:ext cx="411426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4" y="365210"/>
            <a:ext cx="10514231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4" y="1826048"/>
            <a:ext cx="10514231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4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2"/>
            <a:ext cx="411426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4" y="365210"/>
            <a:ext cx="10514231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4" y="1826048"/>
            <a:ext cx="10514231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4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2"/>
            <a:ext cx="411426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9C4E7F47-A825-41A1-8532-6D49258A7ED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3"/>
          </p:nvPr>
        </p:nvSpPr>
        <p:spPr/>
        <p:txBody>
          <a:bodyPr>
            <a:normAutofit fontScale="92500"/>
          </a:bodyPr>
          <a:lstStyle/>
          <a:p>
            <a:pPr>
              <a:lnSpc>
                <a:spcPts val="4200"/>
              </a:lnSpc>
            </a:pPr>
            <a:r>
              <a:rPr lang="zh-CN" altLang="en-US" sz="3600">
                <a:latin typeface="华文行楷" panose="02010800040101010101" pitchFamily="2" charset="-122"/>
                <a:ea typeface="华文行楷" panose="02010800040101010101" pitchFamily="2" charset="-122"/>
              </a:rPr>
              <a:t>本课件包括演示文稿、示例、代码、题库、视频和声音等内容，北风网和讲师拥有完全知识产权；只限于善意学习者在本课程使用，不得在课程范围外向任何第三方散播。任何其他人或者机构不得盗版、复制、仿造其中的创意和内容，我们保留一切通过法律手段追究违反者的权利。</a:t>
            </a:r>
            <a:endParaRPr lang="en-US" altLang="zh-CN" sz="360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>
              <a:lnSpc>
                <a:spcPts val="4200"/>
              </a:lnSpc>
            </a:pPr>
            <a:r>
              <a:rPr lang="zh-CN" altLang="en-US" sz="3600">
                <a:latin typeface="华文行楷" panose="02010800040101010101" pitchFamily="2" charset="-122"/>
                <a:ea typeface="华文行楷" panose="02010800040101010101" pitchFamily="2" charset="-122"/>
              </a:rPr>
              <a:t>课程详情请咨询</a:t>
            </a:r>
            <a:endParaRPr lang="en-US" altLang="zh-CN" sz="360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lvl="1">
              <a:lnSpc>
                <a:spcPts val="4200"/>
              </a:lnSpc>
            </a:pPr>
            <a:r>
              <a:rPr lang="zh-CN" altLang="en-US" sz="3200">
                <a:latin typeface="华文行楷" panose="02010800040101010101" pitchFamily="2" charset="-122"/>
                <a:ea typeface="华文行楷" panose="02010800040101010101" pitchFamily="2" charset="-122"/>
              </a:rPr>
              <a:t>微信公众号：北风教育</a:t>
            </a:r>
            <a:endParaRPr lang="en-US" altLang="zh-CN" sz="320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lvl="1">
              <a:lnSpc>
                <a:spcPts val="4200"/>
              </a:lnSpc>
            </a:pPr>
            <a:r>
              <a:rPr lang="zh-CN" altLang="en-US" sz="3200">
                <a:latin typeface="华文行楷" panose="02010800040101010101" pitchFamily="2" charset="-122"/>
                <a:ea typeface="华文行楷" panose="02010800040101010101" pitchFamily="2" charset="-122"/>
              </a:rPr>
              <a:t>官方网址：</a:t>
            </a:r>
            <a:r>
              <a:rPr lang="en-US" altLang="zh-CN" sz="3200">
                <a:latin typeface="华文行楷" panose="02010800040101010101" pitchFamily="2" charset="-122"/>
                <a:ea typeface="华文行楷" panose="02010800040101010101" pitchFamily="2" charset="-122"/>
              </a:rPr>
              <a:t>http://www.ibeifeng.com/</a:t>
            </a:r>
            <a:endParaRPr lang="zh-CN" altLang="en-US" sz="320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400"/>
              <a:t>法律声明</a:t>
            </a:r>
            <a:endParaRPr lang="zh-CN" altLang="en-US" sz="4400"/>
          </a:p>
        </p:txBody>
      </p:sp>
      <p:pic>
        <p:nvPicPr>
          <p:cNvPr id="1028" name="Picture 4" descr="http://www.ibeifeng.com/themes/newibeifeng/images/bfjywx.jp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66" t="9333" r="11517" b="24001"/>
          <a:stretch>
            <a:fillRect/>
          </a:stretch>
        </p:blipFill>
        <p:spPr bwMode="auto">
          <a:xfrm>
            <a:off x="8687494" y="4129572"/>
            <a:ext cx="2376265" cy="2376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30045" y="46990"/>
            <a:ext cx="8229600" cy="752475"/>
          </a:xfrm>
        </p:spPr>
        <p:txBody>
          <a:bodyPr>
            <a:normAutofit/>
          </a:bodyPr>
          <a:lstStyle/>
          <a:p>
            <a:r>
              <a:rPr lang="en-US" altLang="zh-CN" b="1" dirty="0" err="1"/>
              <a:t>ResNet--</a:t>
            </a:r>
            <a:r>
              <a:rPr dirty="0">
                <a:sym typeface="+mn-ea"/>
              </a:rPr>
              <a:t>identity shortcut connection</a:t>
            </a:r>
            <a:endParaRPr lang="zh-CN" altLang="en-US" dirty="0"/>
          </a:p>
        </p:txBody>
      </p:sp>
      <p:sp>
        <p:nvSpPr>
          <p:cNvPr id="3" name="内容占位符 1"/>
          <p:cNvSpPr/>
          <p:nvPr/>
        </p:nvSpPr>
        <p:spPr>
          <a:xfrm>
            <a:off x="406400" y="665480"/>
            <a:ext cx="11377295" cy="147383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/>
          </a:bodyPr>
          <a:lstStyle>
            <a:lvl1pPr marL="228600" indent="-228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80000"/>
              <a:buFontTx/>
              <a:buBlip>
                <a:blip r:embed="rId1"/>
              </a:buBlip>
              <a:defRPr sz="28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100000"/>
              <a:buFontTx/>
              <a:buBlip>
                <a:blip r:embed="rId2"/>
              </a:buBlip>
              <a:defRPr sz="24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Clr>
                <a:schemeClr val="tx2"/>
              </a:buClr>
              <a:buSzPct val="85000"/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400" dirty="0"/>
              <a:t>  </a:t>
            </a:r>
            <a:r>
              <a:rPr lang="zh-CN" altLang="en-US" sz="2400" dirty="0"/>
              <a:t>左图：若</a:t>
            </a:r>
            <a:r>
              <a:rPr lang="en-US" altLang="zh-CN" sz="2400" dirty="0"/>
              <a:t>X</a:t>
            </a:r>
            <a:r>
              <a:rPr lang="zh-CN" altLang="en-US" sz="2400" dirty="0"/>
              <a:t>和</a:t>
            </a:r>
            <a:r>
              <a:rPr lang="en-US" altLang="zh-CN" sz="2400" dirty="0"/>
              <a:t>F(x)</a:t>
            </a:r>
            <a:r>
              <a:rPr lang="zh-CN" altLang="en-US" sz="2400" dirty="0"/>
              <a:t>输出通道数（且高宽）一致，则直接相加；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 右图：若不一致（仅仅是通道数量不一致），方法一：使用</a:t>
            </a:r>
            <a:r>
              <a:rPr lang="en-US" altLang="zh-CN" sz="2400" dirty="0"/>
              <a:t>1*1 conv</a:t>
            </a:r>
            <a:r>
              <a:rPr lang="zh-CN" altLang="en-US" sz="2400" dirty="0"/>
              <a:t>来调整</a:t>
            </a:r>
            <a:r>
              <a:rPr lang="en-US" altLang="zh-CN" sz="2400" dirty="0"/>
              <a:t>X</a:t>
            </a:r>
            <a:r>
              <a:rPr lang="zh-CN" altLang="en-US" sz="2400" dirty="0"/>
              <a:t>的</a:t>
            </a:r>
            <a:r>
              <a:rPr lang="en-US" altLang="zh-CN" sz="2400" dirty="0"/>
              <a:t>shortcut</a:t>
            </a:r>
            <a:r>
              <a:rPr lang="zh-CN" altLang="en-US" sz="2400" dirty="0"/>
              <a:t>输出通道；方法二：使用填充</a:t>
            </a:r>
            <a:r>
              <a:rPr lang="en-US" altLang="zh-CN" sz="2400" dirty="0"/>
              <a:t>0</a:t>
            </a:r>
            <a:r>
              <a:rPr lang="zh-CN" altLang="en-US" sz="2400" dirty="0"/>
              <a:t>补齐。</a:t>
            </a:r>
            <a:endParaRPr lang="zh-CN" altLang="en-US" sz="2400" dirty="0"/>
          </a:p>
        </p:txBody>
      </p:sp>
      <p:pic>
        <p:nvPicPr>
          <p:cNvPr id="13314" name="Picture 2" descr="这里写图片描述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70" y="2899410"/>
            <a:ext cx="5332095" cy="2986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440930" y="2052320"/>
            <a:ext cx="3707130" cy="46805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621155" y="30480"/>
            <a:ext cx="8229600" cy="605790"/>
          </a:xfrm>
        </p:spPr>
        <p:txBody>
          <a:bodyPr/>
          <a:lstStyle/>
          <a:p>
            <a:r>
              <a:rPr lang="zh-CN" altLang="en-US"/>
              <a:t>残差容易学习的数学解释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445" y="636270"/>
            <a:ext cx="10349865" cy="60636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49400" y="102235"/>
            <a:ext cx="8229600" cy="752475"/>
          </a:xfrm>
        </p:spPr>
        <p:txBody>
          <a:bodyPr/>
          <a:lstStyle/>
          <a:p>
            <a:r>
              <a:rPr lang="zh-CN" altLang="en-US"/>
              <a:t>残差容易学习的数学解释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2830" y="854710"/>
            <a:ext cx="10085070" cy="59651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49400" y="102235"/>
            <a:ext cx="8229600" cy="752475"/>
          </a:xfrm>
        </p:spPr>
        <p:txBody>
          <a:bodyPr/>
          <a:lstStyle/>
          <a:p>
            <a:r>
              <a:rPr lang="en-US" altLang="zh-CN"/>
              <a:t>ResNet</a:t>
            </a:r>
            <a:r>
              <a:rPr lang="zh-CN" altLang="en-US"/>
              <a:t>和</a:t>
            </a:r>
            <a:r>
              <a:rPr lang="en-US" altLang="zh-CN"/>
              <a:t>vgg</a:t>
            </a:r>
            <a:r>
              <a:rPr lang="zh-CN" altLang="en-US"/>
              <a:t>的对比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4058920" y="204470"/>
            <a:ext cx="3497580" cy="8877300"/>
          </a:xfrm>
          <a:prstGeom prst="rect">
            <a:avLst/>
          </a:prstGeom>
        </p:spPr>
      </p:pic>
      <p:sp>
        <p:nvSpPr>
          <p:cNvPr id="3" name="内容占位符 1"/>
          <p:cNvSpPr/>
          <p:nvPr/>
        </p:nvSpPr>
        <p:spPr>
          <a:xfrm>
            <a:off x="693420" y="854710"/>
            <a:ext cx="8950325" cy="180657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/>
          </a:bodyPr>
          <a:lstStyle>
            <a:lvl1pPr marL="228600" indent="-228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80000"/>
              <a:buFontTx/>
              <a:buBlip>
                <a:blip r:embed="rId2"/>
              </a:buBlip>
              <a:defRPr sz="28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100000"/>
              <a:buFontTx/>
              <a:buBlip>
                <a:blip r:embed="rId3"/>
              </a:buBlip>
              <a:defRPr sz="24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Clr>
                <a:schemeClr val="tx2"/>
              </a:buClr>
              <a:buSzPct val="85000"/>
              <a:buFontTx/>
              <a:buBlip>
                <a:blip r:embed="rId4"/>
              </a:buBlip>
              <a:defRPr sz="20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/>
              <a:t> 一、 </a:t>
            </a:r>
            <a:r>
              <a:rPr lang="en-US" altLang="zh-CN" dirty="0"/>
              <a:t>VGG19</a:t>
            </a:r>
            <a:r>
              <a:rPr lang="zh-CN" altLang="en-US" dirty="0"/>
              <a:t>结构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 二、 </a:t>
            </a:r>
            <a:r>
              <a:rPr lang="en-US" altLang="zh-CN" dirty="0"/>
              <a:t>34-layer plain(vgg</a:t>
            </a:r>
            <a:r>
              <a:rPr lang="zh-CN" altLang="en-US" dirty="0"/>
              <a:t>加深</a:t>
            </a:r>
            <a:r>
              <a:rPr lang="en-US" altLang="zh-CN" dirty="0"/>
              <a:t>)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 三、 上述</a:t>
            </a:r>
            <a:r>
              <a:rPr lang="en-US" altLang="zh-CN" dirty="0"/>
              <a:t>34-layer plain+</a:t>
            </a:r>
            <a:r>
              <a:rPr lang="zh-CN" altLang="en-US" dirty="0"/>
              <a:t>残差结构（</a:t>
            </a:r>
            <a:r>
              <a:rPr dirty="0">
                <a:sym typeface="+mn-ea"/>
              </a:rPr>
              <a:t>identity shortcut connection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49400" y="102235"/>
            <a:ext cx="8229600" cy="752475"/>
          </a:xfrm>
        </p:spPr>
        <p:txBody>
          <a:bodyPr/>
          <a:lstStyle/>
          <a:p>
            <a:r>
              <a:rPr lang="en-US" altLang="zh-CN"/>
              <a:t>ResNet</a:t>
            </a:r>
            <a:r>
              <a:rPr lang="zh-CN" altLang="en-US"/>
              <a:t>和</a:t>
            </a:r>
            <a:r>
              <a:rPr lang="en-US" altLang="zh-CN"/>
              <a:t>vgg</a:t>
            </a:r>
            <a:r>
              <a:rPr lang="zh-CN" altLang="en-US"/>
              <a:t>的对比结果</a:t>
            </a:r>
            <a:endParaRPr lang="zh-CN" altLang="en-US"/>
          </a:p>
        </p:txBody>
      </p:sp>
      <p:sp>
        <p:nvSpPr>
          <p:cNvPr id="3" name="内容占位符 1"/>
          <p:cNvSpPr/>
          <p:nvPr/>
        </p:nvSpPr>
        <p:spPr>
          <a:xfrm>
            <a:off x="693420" y="854710"/>
            <a:ext cx="8950325" cy="1806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80000"/>
              <a:buFontTx/>
              <a:buBlip>
                <a:blip r:embed="rId1"/>
              </a:buBlip>
              <a:defRPr sz="28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100000"/>
              <a:buFontTx/>
              <a:buBlip>
                <a:blip r:embed="rId2"/>
              </a:buBlip>
              <a:defRPr sz="24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Clr>
                <a:schemeClr val="tx2"/>
              </a:buClr>
              <a:buSzPct val="85000"/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/>
              <a:t> 左图：</a:t>
            </a:r>
            <a:r>
              <a:rPr lang="en-US" altLang="zh-CN" dirty="0"/>
              <a:t>plain</a:t>
            </a:r>
            <a:r>
              <a:rPr lang="zh-CN" altLang="en-US" dirty="0"/>
              <a:t>结构错误率。 右图：残差结构错误率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 结果：</a:t>
            </a:r>
            <a:r>
              <a:rPr lang="zh-CN" altLang="en-US" dirty="0">
                <a:sym typeface="+mn-ea"/>
              </a:rPr>
              <a:t>残差结构错误率显著优于</a:t>
            </a:r>
            <a:r>
              <a:rPr lang="en-US" altLang="zh-CN" dirty="0">
                <a:sym typeface="+mn-ea"/>
              </a:rPr>
              <a:t>plain</a:t>
            </a:r>
            <a:r>
              <a:rPr lang="zh-CN" altLang="en-US" dirty="0">
                <a:sym typeface="+mn-ea"/>
              </a:rPr>
              <a:t>结构。</a:t>
            </a:r>
            <a:endParaRPr lang="zh-CN" altLang="en-US" dirty="0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065" y="2804795"/>
            <a:ext cx="9333230" cy="32854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49400" y="102235"/>
            <a:ext cx="8229600" cy="752475"/>
          </a:xfrm>
        </p:spPr>
        <p:txBody>
          <a:bodyPr/>
          <a:lstStyle/>
          <a:p>
            <a:r>
              <a:rPr lang="en-US" altLang="zh-CN" b="1"/>
              <a:t>ResNet</a:t>
            </a:r>
            <a:r>
              <a:rPr lang="en-US" b="1"/>
              <a:t>-bottleneck</a:t>
            </a:r>
            <a:r>
              <a:rPr lang="zh-CN" altLang="en-US"/>
              <a:t>优化</a:t>
            </a:r>
            <a:endParaRPr lang="zh-CN" altLang="en-US"/>
          </a:p>
        </p:txBody>
      </p:sp>
      <p:sp>
        <p:nvSpPr>
          <p:cNvPr id="3" name="内容占位符 1"/>
          <p:cNvSpPr/>
          <p:nvPr/>
        </p:nvSpPr>
        <p:spPr>
          <a:xfrm>
            <a:off x="693420" y="854710"/>
            <a:ext cx="11136630" cy="18065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0000" lnSpcReduction="20000"/>
          </a:bodyPr>
          <a:lstStyle>
            <a:lvl1pPr marL="228600" indent="-228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80000"/>
              <a:buFontTx/>
              <a:buBlip>
                <a:blip r:embed="rId1"/>
              </a:buBlip>
              <a:defRPr sz="28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100000"/>
              <a:buFontTx/>
              <a:buBlip>
                <a:blip r:embed="rId2"/>
              </a:buBlip>
              <a:defRPr sz="24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Clr>
                <a:schemeClr val="tx2"/>
              </a:buClr>
              <a:buSzPct val="85000"/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/>
              <a:t>  </a:t>
            </a:r>
            <a:r>
              <a:rPr lang="en-US" altLang="zh-CN" dirty="0"/>
              <a:t>ResNet</a:t>
            </a:r>
            <a:r>
              <a:rPr lang="zh-CN" altLang="en-US" dirty="0"/>
              <a:t>中</a:t>
            </a:r>
            <a:r>
              <a:rPr dirty="0"/>
              <a:t>提出了一种bottleneck的结构块来代替常规的</a:t>
            </a:r>
            <a:r>
              <a:rPr lang="zh-CN" dirty="0"/>
              <a:t>残差块</a:t>
            </a:r>
            <a:r>
              <a:rPr dirty="0"/>
              <a:t>，它</a:t>
            </a:r>
            <a:r>
              <a:rPr lang="zh-CN" dirty="0"/>
              <a:t>借鉴了</a:t>
            </a:r>
            <a:r>
              <a:rPr dirty="0"/>
              <a:t>Inception网络</a:t>
            </a:r>
            <a:r>
              <a:rPr lang="zh-CN" dirty="0"/>
              <a:t>中</a:t>
            </a:r>
            <a:r>
              <a:rPr dirty="0"/>
              <a:t>1x1 conv来缩减或扩张feature map维度</a:t>
            </a:r>
            <a:endParaRPr dirty="0"/>
          </a:p>
          <a:p>
            <a:pPr>
              <a:lnSpc>
                <a:spcPct val="150000"/>
              </a:lnSpc>
            </a:pPr>
            <a:r>
              <a:rPr dirty="0"/>
              <a:t>  </a:t>
            </a:r>
            <a:r>
              <a:rPr lang="zh-CN" dirty="0"/>
              <a:t>目的：不降低模型精度的前提下，</a:t>
            </a:r>
            <a:r>
              <a:rPr lang="zh-CN" dirty="0">
                <a:solidFill>
                  <a:srgbClr val="FF0000"/>
                </a:solidFill>
              </a:rPr>
              <a:t>降低参数量和计算量。</a:t>
            </a:r>
            <a:endParaRPr lang="zh-CN" dirty="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3120" y="2962275"/>
            <a:ext cx="7381875" cy="3697605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5662930" y="3855720"/>
            <a:ext cx="864235" cy="50419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49400" y="102235"/>
            <a:ext cx="8229600" cy="752475"/>
          </a:xfrm>
        </p:spPr>
        <p:txBody>
          <a:bodyPr/>
          <a:lstStyle/>
          <a:p>
            <a:r>
              <a:rPr lang="en-US" altLang="zh-CN"/>
              <a:t>ResNet</a:t>
            </a:r>
            <a:r>
              <a:rPr lang="zh-CN" altLang="en-US"/>
              <a:t>模型结构图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05435" y="998220"/>
            <a:ext cx="11272520" cy="485203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resnet</a:t>
            </a:r>
            <a:r>
              <a:rPr lang="zh-CN" altLang="en-US"/>
              <a:t>层数的计算</a:t>
            </a:r>
            <a:r>
              <a:rPr lang="en-US" altLang="zh-CN"/>
              <a:t>--</a:t>
            </a:r>
            <a:r>
              <a:rPr lang="zh-CN" altLang="en-US">
                <a:solidFill>
                  <a:srgbClr val="FF0000"/>
                </a:solidFill>
              </a:rPr>
              <a:t>有权重的才算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层</a:t>
            </a:r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2" name="图片 1" descr="C4CutPixmap-19y-5月-周一-19-46-52-49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45845" y="1123315"/>
            <a:ext cx="10098405" cy="56489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58290" y="20955"/>
            <a:ext cx="8229600" cy="752475"/>
          </a:xfrm>
        </p:spPr>
        <p:txBody>
          <a:bodyPr/>
          <a:lstStyle/>
          <a:p>
            <a:r>
              <a:rPr lang="en-US" altLang="zh-CN"/>
              <a:t>resnet</a:t>
            </a:r>
            <a:r>
              <a:rPr lang="en-US"/>
              <a:t>-50</a:t>
            </a:r>
            <a:r>
              <a:rPr lang="zh-CN" altLang="en-US"/>
              <a:t>模型代码图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9665" y="641985"/>
            <a:ext cx="9864725" cy="603123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>
            <a:off x="2566814" y="2061642"/>
            <a:ext cx="7488832" cy="2808312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-97480" y="1125537"/>
            <a:ext cx="6480718" cy="2281541"/>
          </a:xfrm>
          <a:prstGeom prst="rect">
            <a:avLst/>
          </a:prstGeom>
          <a:solidFill>
            <a:srgbClr val="FFFFFF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TextBox 55"/>
          <p:cNvSpPr txBox="1">
            <a:spLocks noChangeArrowheads="1"/>
          </p:cNvSpPr>
          <p:nvPr/>
        </p:nvSpPr>
        <p:spPr bwMode="auto">
          <a:xfrm>
            <a:off x="2737620" y="2997111"/>
            <a:ext cx="7291360" cy="101566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914400"/>
            <a:r>
              <a:rPr lang="en-US" altLang="zh-CN" sz="60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THANK YOU</a:t>
            </a:r>
            <a:endParaRPr lang="zh-CN" altLang="en-US" sz="6000" spc="3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9" name="TextBox 55"/>
          <p:cNvSpPr txBox="1">
            <a:spLocks noChangeArrowheads="1"/>
          </p:cNvSpPr>
          <p:nvPr/>
        </p:nvSpPr>
        <p:spPr bwMode="auto">
          <a:xfrm>
            <a:off x="4575843" y="4049833"/>
            <a:ext cx="3038737" cy="36941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914400"/>
            <a:r>
              <a:rPr lang="zh-CN" altLang="en-US" sz="1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上海育创网络科技有限公司</a:t>
            </a:r>
            <a:endParaRPr lang="zh-CN" altLang="en-US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31469" y="2196834"/>
            <a:ext cx="2455467" cy="8293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3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5"/>
          <p:cNvSpPr txBox="1">
            <a:spLocks noChangeArrowheads="1"/>
          </p:cNvSpPr>
          <p:nvPr/>
        </p:nvSpPr>
        <p:spPr bwMode="auto">
          <a:xfrm>
            <a:off x="2363699" y="4810815"/>
            <a:ext cx="5839332" cy="548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914400" eaLnBrk="1" hangingPunct="1"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上海育创网络科技有限公司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2361" y="-4850502"/>
            <a:ext cx="3420430" cy="1163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矩形 12"/>
          <p:cNvSpPr/>
          <p:nvPr/>
        </p:nvSpPr>
        <p:spPr>
          <a:xfrm rot="13277834">
            <a:off x="-6734022" y="1631648"/>
            <a:ext cx="10010509" cy="47616"/>
          </a:xfrm>
          <a:prstGeom prst="rect">
            <a:avLst/>
          </a:prstGeom>
          <a:solidFill>
            <a:srgbClr val="FD6D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 rot="13277834">
            <a:off x="9311045" y="7245596"/>
            <a:ext cx="2890302" cy="14126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 rot="13277834">
            <a:off x="9953863" y="5764732"/>
            <a:ext cx="10010509" cy="4920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3277834">
            <a:off x="1916252" y="9245476"/>
            <a:ext cx="10008921" cy="49203"/>
          </a:xfrm>
          <a:prstGeom prst="rect">
            <a:avLst/>
          </a:prstGeom>
          <a:solidFill>
            <a:srgbClr val="66B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0" y="1177175"/>
            <a:ext cx="12192000" cy="840468"/>
          </a:xfrm>
          <a:prstGeom prst="rect">
            <a:avLst/>
          </a:prstGeom>
          <a:solidFill>
            <a:srgbClr val="0096F0"/>
          </a:solidFill>
          <a:ln>
            <a:noFill/>
          </a:ln>
        </p:spPr>
        <p:txBody>
          <a:bodyPr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 eaLnBrk="1" hangingPunct="1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cs"/>
                <a:sym typeface="+mn-ea"/>
              </a:rPr>
              <a:t>人工智能之深度学习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cs typeface="+mn-cs"/>
              <a:sym typeface="+mn-ea"/>
            </a:endParaRPr>
          </a:p>
        </p:txBody>
      </p:sp>
      <p:pic>
        <p:nvPicPr>
          <p:cNvPr id="8" name="图片 1" descr="wps911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682990" y="4775413"/>
            <a:ext cx="1673860" cy="60833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副标题 2"/>
          <p:cNvSpPr>
            <a:spLocks noGrp="1"/>
          </p:cNvSpPr>
          <p:nvPr>
            <p:ph type="subTitle" idx="4294967295"/>
          </p:nvPr>
        </p:nvSpPr>
        <p:spPr>
          <a:xfrm>
            <a:off x="2980690" y="2637790"/>
            <a:ext cx="6593205" cy="1655445"/>
          </a:xfrm>
          <a:ln w="9525">
            <a:noFill/>
            <a:miter/>
          </a:ln>
        </p:spPr>
        <p:txBody>
          <a:bodyPr vert="horz" wrap="square" lIns="91440" tIns="45720" rIns="91440" bIns="45720" anchor="t">
            <a:normAutofit/>
          </a:bodyPr>
          <a:lstStyle>
            <a:lvl1pPr marL="0" lvl="0" indent="0" algn="ctr">
              <a:buNone/>
              <a:defRPr kern="1200"/>
            </a:lvl1pPr>
            <a:lvl2pPr marL="457200" lvl="1" indent="-457200" algn="ctr">
              <a:buNone/>
              <a:defRPr kern="1200"/>
            </a:lvl2pPr>
            <a:lvl3pPr marL="914400" lvl="2" indent="-914400" algn="ctr">
              <a:buNone/>
              <a:defRPr kern="1200"/>
            </a:lvl3pPr>
            <a:lvl4pPr marL="1371600" lvl="3" indent="-1371600" algn="ctr">
              <a:buNone/>
              <a:defRPr kern="1200"/>
            </a:lvl4pPr>
            <a:lvl5pPr marL="1828800" lvl="4" indent="-1828800" algn="ctr">
              <a:buNone/>
              <a:defRPr kern="1200"/>
            </a:lvl5pPr>
          </a:lstStyle>
          <a:p>
            <a:pPr lvl="0" eaLnBrk="1" hangingPunct="1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卷积神经网络</a:t>
            </a:r>
            <a:r>
              <a:rPr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(CNN)</a:t>
            </a:r>
            <a:endParaRPr lang="en-US" altLang="zh-CN" sz="44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eaLnBrk="1" hangingPunct="1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主讲人：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Vincent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9361" y="-4723502"/>
            <a:ext cx="3420430" cy="1163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矩形 15"/>
          <p:cNvSpPr/>
          <p:nvPr/>
        </p:nvSpPr>
        <p:spPr>
          <a:xfrm rot="13277834">
            <a:off x="-6607022" y="1758648"/>
            <a:ext cx="10010509" cy="47616"/>
          </a:xfrm>
          <a:prstGeom prst="rect">
            <a:avLst/>
          </a:prstGeom>
          <a:solidFill>
            <a:srgbClr val="FD6D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 rot="13277834">
            <a:off x="9438045" y="7372596"/>
            <a:ext cx="2890302" cy="14126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 rot="13277834">
            <a:off x="10080863" y="5891732"/>
            <a:ext cx="10010509" cy="4920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rot="13277834">
            <a:off x="2043252" y="9372476"/>
            <a:ext cx="10008921" cy="49203"/>
          </a:xfrm>
          <a:prstGeom prst="rect">
            <a:avLst/>
          </a:prstGeom>
          <a:solidFill>
            <a:srgbClr val="66BF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课上课下“九字”真言</a:t>
            </a:r>
            <a:endParaRPr lang="en-US" altLang="zh-CN" sz="2400" dirty="0"/>
          </a:p>
          <a:p>
            <a:pPr lvl="1">
              <a:lnSpc>
                <a:spcPct val="150000"/>
              </a:lnSpc>
            </a:pPr>
            <a:r>
              <a:rPr lang="zh-CN" altLang="en-US" sz="2000" dirty="0"/>
              <a:t>认真听，善摘录，勤思考</a:t>
            </a:r>
            <a:endParaRPr lang="en-US" altLang="zh-CN" sz="2000" dirty="0"/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</a:rPr>
              <a:t>多温故，乐实践</a:t>
            </a:r>
            <a:r>
              <a:rPr lang="zh-CN" altLang="en-US" sz="2000" dirty="0"/>
              <a:t>，再发散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四不原则</a:t>
            </a:r>
            <a:endParaRPr lang="en-US" altLang="zh-CN" sz="2400" dirty="0"/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</a:rPr>
              <a:t>不懒散惰性，不迟到早退</a:t>
            </a:r>
            <a:endParaRPr lang="en-US" altLang="zh-CN" sz="2000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</a:rPr>
              <a:t>不请假旷课，不拖延作业</a:t>
            </a:r>
            <a:endParaRPr lang="en-US" altLang="zh-CN" sz="20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/>
              <a:t>一点注意事项</a:t>
            </a:r>
            <a:endParaRPr lang="en-US" altLang="zh-CN" sz="2400" dirty="0"/>
          </a:p>
          <a:p>
            <a:pPr lvl="1">
              <a:lnSpc>
                <a:spcPct val="150000"/>
              </a:lnSpc>
            </a:pPr>
            <a:r>
              <a:rPr lang="zh-CN" altLang="en-US" sz="2000" dirty="0"/>
              <a:t>违反“四不原则”，不包就业和推荐就业</a:t>
            </a:r>
            <a:endParaRPr lang="en-US" altLang="zh-CN" sz="20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课程要求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3"/>
          </p:nvPr>
        </p:nvPicPr>
        <p:blipFill>
          <a:blip r:embed="rId1" cstate="print"/>
          <a:stretch>
            <a:fillRect/>
          </a:stretch>
        </p:blipFill>
        <p:spPr>
          <a:xfrm>
            <a:off x="1558290" y="1269554"/>
            <a:ext cx="9001000" cy="5065679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严格是大爱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702718" y="2133650"/>
            <a:ext cx="3960440" cy="4032448"/>
          </a:xfrm>
          <a:prstGeom prst="rect">
            <a:avLst/>
          </a:prstGeom>
          <a:noFill/>
          <a:ln w="762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L 形 7"/>
          <p:cNvSpPr/>
          <p:nvPr/>
        </p:nvSpPr>
        <p:spPr>
          <a:xfrm rot="1902819" flipH="1">
            <a:off x="3257367" y="2688711"/>
            <a:ext cx="1014493" cy="2367535"/>
          </a:xfrm>
          <a:prstGeom prst="corner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383238" y="2133650"/>
            <a:ext cx="3960440" cy="4032448"/>
          </a:xfrm>
          <a:prstGeom prst="rect">
            <a:avLst/>
          </a:prstGeom>
          <a:noFill/>
          <a:ln w="762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596" y="3003392"/>
            <a:ext cx="2142748" cy="21427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寄语</a:t>
            </a:r>
            <a:endParaRPr lang="zh-CN" altLang="en-US"/>
          </a:p>
        </p:txBody>
      </p:sp>
      <p:pic>
        <p:nvPicPr>
          <p:cNvPr id="2050" name="Picture 2" descr="http://s1.sinaimg.cn/large/0038578Agy6Ly3ilh2E00"/>
          <p:cNvPicPr>
            <a:picLocks noGrp="1" noChangeAspect="1" noChangeArrowheads="1"/>
          </p:cNvPicPr>
          <p:nvPr>
            <p:ph idx="13"/>
          </p:nvPr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t="25312" r="47295" b="24194"/>
          <a:stretch>
            <a:fillRect/>
          </a:stretch>
        </p:blipFill>
        <p:spPr bwMode="auto">
          <a:xfrm>
            <a:off x="4150990" y="4221882"/>
            <a:ext cx="4320480" cy="2154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http://s11.sinaimg.cn/mw690/753273f9gdfb57556476a&amp;690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" r="1493"/>
          <a:stretch>
            <a:fillRect/>
          </a:stretch>
        </p:blipFill>
        <p:spPr bwMode="auto">
          <a:xfrm>
            <a:off x="1414686" y="1358218"/>
            <a:ext cx="9433048" cy="2656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3"/>
          </p:nvPr>
        </p:nvSpPr>
        <p:spPr>
          <a:xfrm>
            <a:off x="533400" y="1102360"/>
            <a:ext cx="11178540" cy="5163185"/>
          </a:xfrm>
        </p:spPr>
        <p:txBody>
          <a:bodyPr>
            <a:normAutofit fontScale="87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 </a:t>
            </a:r>
            <a:r>
              <a:rPr lang="zh-CN" altLang="en-US" sz="2400" dirty="0"/>
              <a:t>一、卷积神经网络</a:t>
            </a:r>
            <a:endParaRPr lang="zh-CN" altLang="en-US" sz="2400" dirty="0"/>
          </a:p>
          <a:p>
            <a:pPr lvl="1">
              <a:lnSpc>
                <a:spcPct val="150000"/>
              </a:lnSpc>
            </a:pPr>
            <a:r>
              <a:rPr lang="zh-CN" altLang="en-US" sz="2055" dirty="0"/>
              <a:t> 层次结构</a:t>
            </a:r>
            <a:endParaRPr lang="zh-CN" altLang="en-US" sz="2055" dirty="0"/>
          </a:p>
          <a:p>
            <a:pPr lvl="1">
              <a:lnSpc>
                <a:spcPct val="150000"/>
              </a:lnSpc>
            </a:pPr>
            <a:r>
              <a:rPr lang="zh-CN" altLang="en-US" sz="2055" dirty="0"/>
              <a:t> 数据处理</a:t>
            </a:r>
            <a:endParaRPr lang="zh-CN" altLang="en-US" sz="2055" dirty="0"/>
          </a:p>
          <a:p>
            <a:pPr lvl="1">
              <a:lnSpc>
                <a:spcPct val="150000"/>
              </a:lnSpc>
            </a:pPr>
            <a:r>
              <a:rPr lang="zh-CN" altLang="en-US" sz="2055" dirty="0"/>
              <a:t> 训练算法</a:t>
            </a:r>
            <a:endParaRPr lang="zh-CN" altLang="en-US" sz="2055" dirty="0"/>
          </a:p>
          <a:p>
            <a:pPr lvl="1">
              <a:lnSpc>
                <a:spcPct val="150000"/>
              </a:lnSpc>
            </a:pPr>
            <a:r>
              <a:rPr lang="zh-CN" altLang="en-US" sz="2055" dirty="0"/>
              <a:t> 优缺点</a:t>
            </a:r>
            <a:endParaRPr lang="zh-CN" altLang="en-US" sz="2055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二、正则化与</a:t>
            </a:r>
            <a:r>
              <a:rPr lang="en-US" altLang="zh-CN" sz="2400" dirty="0"/>
              <a:t>Dropout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三、</a:t>
            </a:r>
            <a:r>
              <a:rPr lang="en-US" altLang="zh-CN" sz="2400" dirty="0"/>
              <a:t>CNN</a:t>
            </a:r>
            <a:r>
              <a:rPr lang="zh-CN" altLang="en-US" sz="2400" dirty="0"/>
              <a:t>典型的结构与训练方式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四、数据增强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</a:t>
            </a:r>
            <a:r>
              <a:rPr lang="zh-CN" altLang="en-US" sz="2400" b="1" dirty="0"/>
              <a:t>五、</a:t>
            </a:r>
            <a:r>
              <a:rPr lang="en-US" altLang="zh-CN" sz="2400" b="1" dirty="0"/>
              <a:t>CNN</a:t>
            </a:r>
            <a:r>
              <a:rPr lang="zh-CN" altLang="en-US" sz="2400" b="1" dirty="0"/>
              <a:t>经典网络结构</a:t>
            </a:r>
            <a:endParaRPr lang="zh-CN" altLang="en-US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六、</a:t>
            </a:r>
            <a:r>
              <a:rPr lang="en-US" altLang="zh-CN" sz="2400" dirty="0"/>
              <a:t>CNN</a:t>
            </a:r>
            <a:r>
              <a:rPr lang="zh-CN" altLang="en-US" sz="2400" dirty="0"/>
              <a:t>迁移学习</a:t>
            </a:r>
            <a:endParaRPr lang="zh-CN" altLang="en-US" sz="24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课程内容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619885" y="48260"/>
            <a:ext cx="8229600" cy="752475"/>
          </a:xfrm>
        </p:spPr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卷积神经网络典型</a:t>
            </a:r>
            <a:r>
              <a:rPr lang="en-US" altLang="zh-CN" dirty="0">
                <a:sym typeface="+mn-ea"/>
              </a:rPr>
              <a:t>CNN-ResNet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3"/>
          </p:nvPr>
        </p:nvPicPr>
        <p:blipFill>
          <a:blip r:embed="rId1"/>
          <a:stretch>
            <a:fillRect/>
          </a:stretch>
        </p:blipFill>
        <p:spPr>
          <a:xfrm>
            <a:off x="2586990" y="2795905"/>
            <a:ext cx="7015480" cy="3713480"/>
          </a:xfrm>
          <a:prstGeom prst="rect">
            <a:avLst/>
          </a:prstGeom>
        </p:spPr>
      </p:pic>
      <p:sp>
        <p:nvSpPr>
          <p:cNvPr id="7" name="内容占位符 1"/>
          <p:cNvSpPr/>
          <p:nvPr/>
        </p:nvSpPr>
        <p:spPr>
          <a:xfrm>
            <a:off x="622300" y="771525"/>
            <a:ext cx="10225405" cy="1796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80000"/>
              <a:buFontTx/>
              <a:buBlip>
                <a:blip r:embed="rId2"/>
              </a:buBlip>
              <a:defRPr sz="28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100000"/>
              <a:buFontTx/>
              <a:buBlip>
                <a:blip r:embed="rId3"/>
              </a:buBlip>
              <a:defRPr sz="24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Clr>
                <a:schemeClr val="tx2"/>
              </a:buClr>
              <a:buSzPct val="85000"/>
              <a:buFontTx/>
              <a:buBlip>
                <a:blip r:embed="rId4"/>
              </a:buBlip>
              <a:defRPr sz="20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000" dirty="0" smtClean="0"/>
              <a:t> </a:t>
            </a:r>
            <a:r>
              <a:rPr lang="zh-CN" altLang="en-US" sz="2000" dirty="0" smtClean="0"/>
              <a:t>问题：</a:t>
            </a:r>
            <a:r>
              <a:rPr sz="2000" dirty="0" smtClean="0"/>
              <a:t>由于梯度消失，深层网络很难训练。因为梯度反向传播到前面的层，重复相乘可能使梯度无穷小。结果就是，随着</a:t>
            </a:r>
            <a:r>
              <a:rPr sz="2000" dirty="0" smtClean="0">
                <a:solidFill>
                  <a:srgbClr val="FF0000"/>
                </a:solidFill>
              </a:rPr>
              <a:t>网络的层数更深，其性能趋于饱和，甚至迅速下降。</a:t>
            </a:r>
            <a:endParaRPr sz="2000" dirty="0" smtClean="0"/>
          </a:p>
          <a:p>
            <a:pPr>
              <a:lnSpc>
                <a:spcPct val="150000"/>
              </a:lnSpc>
            </a:pPr>
            <a:r>
              <a:rPr lang="zh-CN" sz="2000" dirty="0" smtClean="0"/>
              <a:t>如下图：在</a:t>
            </a:r>
            <a:r>
              <a:rPr lang="en-US" altLang="zh-CN" sz="2000" dirty="0" smtClean="0"/>
              <a:t>cifar-10</a:t>
            </a:r>
            <a:r>
              <a:rPr lang="zh-CN" altLang="en-US" sz="2000" dirty="0" smtClean="0"/>
              <a:t>上的测试，深层</a:t>
            </a:r>
            <a:r>
              <a:rPr lang="en-US" altLang="zh-CN" sz="2000" dirty="0" smtClean="0"/>
              <a:t>CNN('plain' network)</a:t>
            </a:r>
            <a:r>
              <a:rPr lang="zh-CN" altLang="en-US" sz="2000" dirty="0" smtClean="0"/>
              <a:t>性能均比浅层的错误率要高。</a:t>
            </a:r>
            <a:endParaRPr lang="zh-CN" altLang="en-US" sz="2000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558290" y="245745"/>
            <a:ext cx="8229600" cy="752475"/>
          </a:xfrm>
        </p:spPr>
        <p:txBody>
          <a:bodyPr/>
          <a:lstStyle/>
          <a:p>
            <a:r>
              <a:rPr lang="zh-CN" altLang="en-US" dirty="0"/>
              <a:t>卷积神经网络典型</a:t>
            </a:r>
            <a:r>
              <a:rPr lang="en-US" altLang="zh-CN" dirty="0"/>
              <a:t>CNN-ResNet</a:t>
            </a:r>
            <a:endParaRPr lang="en-US" altLang="zh-CN" dirty="0"/>
          </a:p>
        </p:txBody>
      </p:sp>
      <p:sp>
        <p:nvSpPr>
          <p:cNvPr id="2" name="内容占位符 1"/>
          <p:cNvSpPr>
            <a:spLocks noGrp="1"/>
          </p:cNvSpPr>
          <p:nvPr>
            <p:ph idx="13"/>
          </p:nvPr>
        </p:nvSpPr>
        <p:spPr>
          <a:xfrm>
            <a:off x="368935" y="899795"/>
            <a:ext cx="6379210" cy="505904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/>
              <a:t>ResNet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 rot="16200000">
            <a:off x="4788535" y="-3724275"/>
            <a:ext cx="2613025" cy="120573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/>
          <a:srcRect b="15024"/>
          <a:stretch>
            <a:fillRect/>
          </a:stretch>
        </p:blipFill>
        <p:spPr>
          <a:xfrm>
            <a:off x="6582410" y="3634105"/>
            <a:ext cx="5416550" cy="2821940"/>
          </a:xfrm>
          <a:prstGeom prst="rect">
            <a:avLst/>
          </a:prstGeom>
        </p:spPr>
      </p:pic>
      <p:sp>
        <p:nvSpPr>
          <p:cNvPr id="8" name="内容占位符 1"/>
          <p:cNvSpPr/>
          <p:nvPr/>
        </p:nvSpPr>
        <p:spPr>
          <a:xfrm>
            <a:off x="368935" y="3736340"/>
            <a:ext cx="6379210" cy="26168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20000"/>
          </a:bodyPr>
          <a:lstStyle>
            <a:lvl1pPr marL="228600" indent="-228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80000"/>
              <a:buFontTx/>
              <a:buBlip>
                <a:blip r:embed="rId3"/>
              </a:buBlip>
              <a:defRPr sz="28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100000"/>
              <a:buFontTx/>
              <a:buBlip>
                <a:blip r:embed="rId4"/>
              </a:buBlip>
              <a:defRPr sz="24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Clr>
                <a:schemeClr val="tx2"/>
              </a:buClr>
              <a:buSzPct val="85000"/>
              <a:buFontTx/>
              <a:buBlip>
                <a:blip r:embed="rId5"/>
              </a:buBlip>
              <a:defRPr sz="20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 </a:t>
            </a:r>
            <a:r>
              <a:rPr sz="2400" dirty="0"/>
              <a:t>ResNet 的核心思想是引入一个「恒等快捷连接」（identity shortcut connection）</a:t>
            </a:r>
            <a:r>
              <a:rPr lang="en-US" sz="2400" dirty="0"/>
              <a:t>,直接跳过一个或多个层.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这种思想，类似于</a:t>
            </a:r>
            <a:r>
              <a:rPr lang="en-US" altLang="zh-CN" sz="2400" dirty="0"/>
              <a:t>LSTM</a:t>
            </a:r>
            <a:r>
              <a:rPr lang="zh-CN" altLang="en-US" sz="2400" dirty="0"/>
              <a:t>中门开关，</a:t>
            </a:r>
            <a:r>
              <a:rPr lang="en-US" altLang="zh-CN" sz="2400" dirty="0"/>
              <a:t>ResNet</a:t>
            </a:r>
            <a:r>
              <a:rPr lang="zh-CN" altLang="en-US" sz="2400" dirty="0"/>
              <a:t>可以认为是门开关的一种特殊情况。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i="1" dirty="0"/>
              <a:t>两种  </a:t>
            </a:r>
            <a:r>
              <a:rPr dirty="0">
                <a:sym typeface="+mn-ea"/>
              </a:rPr>
              <a:t>identity </a:t>
            </a:r>
            <a:r>
              <a:rPr lang="en-US" altLang="zh-CN" b="1" i="1" dirty="0"/>
              <a:t>Shortcut Connection</a:t>
            </a:r>
            <a:r>
              <a:rPr lang="zh-CN" altLang="en-US" b="1" i="1" dirty="0"/>
              <a:t>方式</a:t>
            </a:r>
            <a:r>
              <a:rPr lang="zh-CN" altLang="en-US" b="1" dirty="0"/>
              <a:t> </a:t>
            </a:r>
            <a:endParaRPr lang="zh-CN" altLang="en-US" b="1" dirty="0"/>
          </a:p>
        </p:txBody>
      </p:sp>
      <p:sp>
        <p:nvSpPr>
          <p:cNvPr id="3" name="内容占位符 1"/>
          <p:cNvSpPr/>
          <p:nvPr/>
        </p:nvSpPr>
        <p:spPr>
          <a:xfrm>
            <a:off x="406574" y="1024156"/>
            <a:ext cx="7200800" cy="5357966"/>
          </a:xfrm>
          <a:prstGeom prst="rect">
            <a:avLst/>
          </a:prstGeom>
        </p:spPr>
        <p:txBody>
          <a:bodyPr vert="horz" lIns="91440" tIns="45720" rIns="91440" bIns="45720" rtlCol="0">
            <a:normAutofit fontScale="82500" lnSpcReduction="20000"/>
          </a:bodyPr>
          <a:lstStyle>
            <a:lvl1pPr marL="228600" indent="-228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80000"/>
              <a:buFontTx/>
              <a:buBlip>
                <a:blip r:embed="rId1"/>
              </a:buBlip>
              <a:defRPr sz="28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100000"/>
              <a:buFontTx/>
              <a:buBlip>
                <a:blip r:embed="rId2"/>
              </a:buBlip>
              <a:defRPr sz="24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3200"/>
              </a:lnSpc>
              <a:spcBef>
                <a:spcPts val="500"/>
              </a:spcBef>
              <a:buClr>
                <a:schemeClr val="tx2"/>
              </a:buClr>
              <a:buSzPct val="85000"/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/>
              <a:t> 实线的的</a:t>
            </a:r>
            <a:r>
              <a:rPr lang="en-US" altLang="zh-CN" dirty="0"/>
              <a:t>Connection</a:t>
            </a:r>
            <a:r>
              <a:rPr lang="zh-CN" altLang="en-US" dirty="0"/>
              <a:t>部分</a:t>
            </a:r>
            <a:r>
              <a:rPr lang="en-US" altLang="zh-CN" dirty="0"/>
              <a:t>(“</a:t>
            </a:r>
            <a:r>
              <a:rPr lang="zh-CN" altLang="en-US" dirty="0"/>
              <a:t>第一个粉色矩形和第三个粉色矩形</a:t>
            </a:r>
            <a:r>
              <a:rPr lang="en-US" altLang="zh-CN" dirty="0"/>
              <a:t>”)</a:t>
            </a:r>
            <a:r>
              <a:rPr lang="zh-CN" altLang="en-US" dirty="0"/>
              <a:t>都是</a:t>
            </a:r>
            <a:r>
              <a:rPr lang="en-US" altLang="zh-CN" dirty="0"/>
              <a:t>3x3x64</a:t>
            </a:r>
            <a:r>
              <a:rPr lang="zh-CN" altLang="en-US" dirty="0"/>
              <a:t>的特征图，他们的</a:t>
            </a:r>
            <a:r>
              <a:rPr lang="en-US" altLang="zh-CN" b="1" dirty="0">
                <a:solidFill>
                  <a:srgbClr val="FF0000"/>
                </a:solidFill>
              </a:rPr>
              <a:t>channel</a:t>
            </a:r>
            <a:r>
              <a:rPr lang="zh-CN" altLang="en-US" b="1" dirty="0">
                <a:solidFill>
                  <a:srgbClr val="FF0000"/>
                </a:solidFill>
              </a:rPr>
              <a:t>个数一致</a:t>
            </a:r>
            <a:r>
              <a:rPr lang="zh-CN" altLang="en-US" dirty="0"/>
              <a:t>，所以采用计算方式： </a:t>
            </a:r>
            <a:endParaRPr lang="zh-CN" alt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	y=F(x)+x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 虚线的的</a:t>
            </a:r>
            <a:r>
              <a:rPr lang="en-US" altLang="zh-CN" dirty="0"/>
              <a:t>Connection</a:t>
            </a:r>
            <a:r>
              <a:rPr lang="zh-CN" altLang="en-US" dirty="0"/>
              <a:t>部分</a:t>
            </a:r>
            <a:r>
              <a:rPr lang="en-US" altLang="zh-CN" dirty="0"/>
              <a:t>(”</a:t>
            </a:r>
            <a:r>
              <a:rPr lang="zh-CN" altLang="en-US" dirty="0"/>
              <a:t>第一个绿色矩形和第三个绿色矩形“</a:t>
            </a:r>
            <a:r>
              <a:rPr lang="en-US" altLang="zh-CN" dirty="0"/>
              <a:t>)</a:t>
            </a:r>
            <a:r>
              <a:rPr lang="zh-CN" altLang="en-US" dirty="0"/>
              <a:t>分别是</a:t>
            </a:r>
            <a:r>
              <a:rPr lang="en-US" altLang="zh-CN" dirty="0"/>
              <a:t>3x3x64</a:t>
            </a:r>
            <a:r>
              <a:rPr lang="zh-CN" altLang="en-US" dirty="0"/>
              <a:t>和</a:t>
            </a:r>
            <a:r>
              <a:rPr lang="en-US" altLang="zh-CN" dirty="0"/>
              <a:t>3x3x128</a:t>
            </a:r>
            <a:r>
              <a:rPr lang="zh-CN" altLang="en-US" dirty="0"/>
              <a:t>的特征图，</a:t>
            </a:r>
            <a:r>
              <a:rPr lang="zh-CN" altLang="en-US" b="1" dirty="0"/>
              <a:t>他们的</a:t>
            </a:r>
            <a:r>
              <a:rPr lang="en-US" altLang="zh-CN" b="1" dirty="0"/>
              <a:t>channel</a:t>
            </a:r>
            <a:r>
              <a:rPr lang="zh-CN" altLang="en-US" b="1" dirty="0"/>
              <a:t>个数不同</a:t>
            </a:r>
            <a:r>
              <a:rPr lang="en-US" altLang="zh-CN" b="1" dirty="0"/>
              <a:t>(64</a:t>
            </a:r>
            <a:r>
              <a:rPr lang="zh-CN" altLang="en-US" b="1" dirty="0"/>
              <a:t>和</a:t>
            </a:r>
            <a:r>
              <a:rPr lang="en-US" altLang="zh-CN" b="1" dirty="0"/>
              <a:t>128)</a:t>
            </a:r>
            <a:r>
              <a:rPr lang="zh-CN" altLang="en-US" dirty="0"/>
              <a:t>，所以采用计算方式： </a:t>
            </a:r>
            <a:endParaRPr lang="zh-CN" alt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	y=F(x)+</a:t>
            </a:r>
            <a:r>
              <a:rPr lang="en-US" altLang="zh-CN" dirty="0" err="1"/>
              <a:t>xW</a:t>
            </a:r>
            <a:r>
              <a:rPr lang="en-US" altLang="zh-CN" dirty="0"/>
              <a:t>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 其中</a:t>
            </a:r>
            <a:r>
              <a:rPr lang="en-US" altLang="zh-CN" dirty="0"/>
              <a:t>W</a:t>
            </a:r>
            <a:r>
              <a:rPr lang="zh-CN" altLang="en-US" dirty="0"/>
              <a:t>是卷积操作，用来调整</a:t>
            </a:r>
            <a:r>
              <a:rPr lang="en-US" altLang="zh-CN" dirty="0"/>
              <a:t>x</a:t>
            </a:r>
            <a:r>
              <a:rPr lang="zh-CN" altLang="en-US" dirty="0"/>
              <a:t>的</a:t>
            </a:r>
            <a:r>
              <a:rPr lang="en-US" altLang="zh-CN" dirty="0"/>
              <a:t>channel</a:t>
            </a:r>
            <a:r>
              <a:rPr lang="zh-CN" altLang="en-US" dirty="0"/>
              <a:t>维度的。 </a:t>
            </a:r>
            <a:endParaRPr lang="zh-CN" altLang="en-US" sz="2400" dirty="0"/>
          </a:p>
        </p:txBody>
      </p:sp>
      <p:pic>
        <p:nvPicPr>
          <p:cNvPr id="15363" name="Picture 3" descr="这里写图片描述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593" y="1773610"/>
            <a:ext cx="3957246" cy="412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5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1446</Words>
  <Application>WPS 演示</Application>
  <PresentationFormat>自定义</PresentationFormat>
  <Paragraphs>97</Paragraphs>
  <Slides>19</Slides>
  <Notes>66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Arial</vt:lpstr>
      <vt:lpstr>宋体</vt:lpstr>
      <vt:lpstr>Wingdings</vt:lpstr>
      <vt:lpstr>黑体</vt:lpstr>
      <vt:lpstr>微软雅黑</vt:lpstr>
      <vt:lpstr>Calibri</vt:lpstr>
      <vt:lpstr>Arial Unicode MS</vt:lpstr>
      <vt:lpstr>华文行楷</vt:lpstr>
      <vt:lpstr>Arial Unicode MS</vt:lpstr>
      <vt:lpstr>Calibri Light</vt:lpstr>
      <vt:lpstr>Office 主题</vt:lpstr>
      <vt:lpstr>35_Office 主题</vt:lpstr>
      <vt:lpstr>1_Office 主题</vt:lpstr>
      <vt:lpstr>法律声明</vt:lpstr>
      <vt:lpstr>PowerPoint 演示文稿</vt:lpstr>
      <vt:lpstr>课程要求</vt:lpstr>
      <vt:lpstr>严格是大爱</vt:lpstr>
      <vt:lpstr>寄语</vt:lpstr>
      <vt:lpstr>课程内容</vt:lpstr>
      <vt:lpstr>卷积神经网络典型CNN-ResNet</vt:lpstr>
      <vt:lpstr>卷积神经网络典型CNN-ResNet</vt:lpstr>
      <vt:lpstr>两种  identity Shortcut Connection方式 </vt:lpstr>
      <vt:lpstr>ResNet--identity shortcut connection</vt:lpstr>
      <vt:lpstr>残差容易学习的数学解释</vt:lpstr>
      <vt:lpstr>残差容易学习的数学解释</vt:lpstr>
      <vt:lpstr>ResNet和vgg的对比</vt:lpstr>
      <vt:lpstr>ResNet和vgg的对比结果</vt:lpstr>
      <vt:lpstr>ResNet-bottleneck优化</vt:lpstr>
      <vt:lpstr>ResNet模型结构图</vt:lpstr>
      <vt:lpstr>resnet层数的计算--有权重的才算1层</vt:lpstr>
      <vt:lpstr>resnet-50模型代码图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PPT模板</dc:title>
  <dc:creator>锐普PPT</dc:creator>
  <dc:description>本素材由锐普原创，版权受国家法律保护，仅授权购买者本人使用，为了您个人和锐普的利益，请勿复制、传播、销售，否则将承担法律责任。</dc:description>
  <cp:lastModifiedBy>应俊</cp:lastModifiedBy>
  <cp:revision>1128</cp:revision>
  <dcterms:created xsi:type="dcterms:W3CDTF">2015-04-21T08:21:00Z</dcterms:created>
  <dcterms:modified xsi:type="dcterms:W3CDTF">2019-09-16T13:05:22Z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